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6" r:id="rId5"/>
    <p:sldId id="277" r:id="rId6"/>
    <p:sldId id="258" r:id="rId7"/>
    <p:sldId id="278" r:id="rId8"/>
    <p:sldId id="260" r:id="rId9"/>
    <p:sldId id="261" r:id="rId10"/>
    <p:sldId id="275" r:id="rId11"/>
    <p:sldId id="273" r:id="rId12"/>
    <p:sldId id="274" r:id="rId1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73" autoAdjust="0"/>
  </p:normalViewPr>
  <p:slideViewPr>
    <p:cSldViewPr snapToGrid="0">
      <p:cViewPr varScale="1">
        <p:scale>
          <a:sx n="100" d="100"/>
          <a:sy n="100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5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8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4401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2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22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6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9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1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1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C132995-2F61-41D8-B627-DDBF7BE2B777}" type="datetimeFigureOut">
              <a:rPr lang="en-US" smtClean="0"/>
              <a:t>2/12/2026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6CD4D-E994-4BF1-90FC-7A24C84C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38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og.chfs.ky.gov/ho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p.gateway.ky.gov/eForms/Account/Home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Barbour@ky.gov" TargetMode="External"/><Relationship Id="rId2" Type="http://schemas.openxmlformats.org/officeDocument/2006/relationships/hyperlink" Target="mailto:Jay.Cunningham@ky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ichael.Nielsen@ky.gov" TargetMode="External"/><Relationship Id="rId4" Type="http://schemas.openxmlformats.org/officeDocument/2006/relationships/hyperlink" Target="mailto:Jim.Neal@ky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1114168"/>
          </a:xfrm>
        </p:spPr>
        <p:txBody>
          <a:bodyPr/>
          <a:lstStyle/>
          <a:p>
            <a:r>
              <a:rPr lang="en-US" dirty="0"/>
              <a:t>SME-90 E Form Training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2809103"/>
            <a:ext cx="8825658" cy="34516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Jay Cunningham, Division of Mine Reclamation and Enforcement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Jim Neal, Office of Administrative Services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300 Sower Blvd. </a:t>
            </a:r>
          </a:p>
          <a:p>
            <a:r>
              <a:rPr lang="en-US" dirty="0">
                <a:solidFill>
                  <a:schemeClr val="tx1"/>
                </a:solidFill>
              </a:rPr>
              <a:t>Frankfort, KY 40601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2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50144"/>
          </a:xfrm>
        </p:spPr>
        <p:txBody>
          <a:bodyPr/>
          <a:lstStyle/>
          <a:p>
            <a:r>
              <a:rPr lang="en-US" dirty="0"/>
              <a:t>SME-90 E Form Differences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209278"/>
            <a:ext cx="4396338" cy="576262"/>
          </a:xfrm>
        </p:spPr>
        <p:txBody>
          <a:bodyPr/>
          <a:lstStyle/>
          <a:p>
            <a:r>
              <a:rPr lang="en-US" dirty="0"/>
              <a:t>Access 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280" y="1763793"/>
            <a:ext cx="5354370" cy="4953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Pros: </a:t>
            </a:r>
          </a:p>
          <a:p>
            <a:pPr lvl="1"/>
            <a:r>
              <a:rPr lang="en-US" dirty="0"/>
              <a:t>Provided a consistent format for industry and the Cabinet</a:t>
            </a:r>
          </a:p>
          <a:p>
            <a:pPr lvl="1"/>
            <a:r>
              <a:rPr lang="en-US" dirty="0"/>
              <a:t>Provided monitoring data direct from the Cabinet Surface Mining Information System (SMIS). </a:t>
            </a:r>
          </a:p>
          <a:p>
            <a:endParaRPr lang="en-US" dirty="0"/>
          </a:p>
          <a:p>
            <a:r>
              <a:rPr lang="en-US" dirty="0"/>
              <a:t>Cons: </a:t>
            </a:r>
          </a:p>
          <a:p>
            <a:pPr lvl="1"/>
            <a:r>
              <a:rPr lang="en-US" dirty="0"/>
              <a:t>Importing data into the Access form was cumbersome</a:t>
            </a:r>
          </a:p>
          <a:p>
            <a:pPr lvl="1"/>
            <a:r>
              <a:rPr lang="en-US" dirty="0"/>
              <a:t>Didn’t always import data from Access form to SMIS. </a:t>
            </a:r>
          </a:p>
          <a:p>
            <a:pPr lvl="1"/>
            <a:r>
              <a:rPr lang="en-US" dirty="0"/>
              <a:t>Provided monitoring data direct from the Cabinet Surface Mining Information System (SMIS). </a:t>
            </a:r>
          </a:p>
          <a:p>
            <a:pPr lvl="1"/>
            <a:r>
              <a:rPr lang="en-US" dirty="0"/>
              <a:t>Had a lot of issues submitting to the Cabinet.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336" y="1187531"/>
            <a:ext cx="4396339" cy="576262"/>
          </a:xfrm>
        </p:spPr>
        <p:txBody>
          <a:bodyPr/>
          <a:lstStyle/>
          <a:p>
            <a:r>
              <a:rPr lang="en-US" dirty="0"/>
              <a:t>E FORM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4" y="1763794"/>
            <a:ext cx="6036153" cy="4953199"/>
          </a:xfrm>
        </p:spPr>
        <p:txBody>
          <a:bodyPr>
            <a:normAutofit fontScale="55000" lnSpcReduction="20000"/>
          </a:bodyPr>
          <a:lstStyle/>
          <a:p>
            <a:r>
              <a:rPr lang="en-US" sz="3700" dirty="0"/>
              <a:t>Pros: </a:t>
            </a:r>
          </a:p>
          <a:p>
            <a:pPr lvl="1"/>
            <a:r>
              <a:rPr lang="en-US" sz="3100" dirty="0"/>
              <a:t>Provides a consistent format for Industry and the Cabinet to report quarterly water monitoring data. </a:t>
            </a:r>
          </a:p>
          <a:p>
            <a:pPr lvl="1"/>
            <a:r>
              <a:rPr lang="en-US" sz="3100" dirty="0"/>
              <a:t>Import of data into the E form is much easier due to text script rather than numerical values. </a:t>
            </a:r>
          </a:p>
          <a:p>
            <a:pPr lvl="1"/>
            <a:r>
              <a:rPr lang="en-US" sz="3100" dirty="0"/>
              <a:t>Directly communicates from SMIS. </a:t>
            </a:r>
          </a:p>
          <a:p>
            <a:pPr lvl="1"/>
            <a:r>
              <a:rPr lang="en-US" sz="3100" dirty="0"/>
              <a:t>Do not have to rely Desktop Configurations. </a:t>
            </a:r>
          </a:p>
          <a:p>
            <a:pPr lvl="1"/>
            <a:r>
              <a:rPr lang="en-US" sz="3100" dirty="0"/>
              <a:t>No more FTP site and easier for both the Cabinet and Industry to validate submittals. </a:t>
            </a:r>
          </a:p>
          <a:p>
            <a:endParaRPr lang="en-US" sz="2400" dirty="0"/>
          </a:p>
          <a:p>
            <a:r>
              <a:rPr lang="en-US" sz="3700" dirty="0"/>
              <a:t>Cons: </a:t>
            </a:r>
          </a:p>
          <a:p>
            <a:pPr lvl="1"/>
            <a:r>
              <a:rPr lang="en-US" sz="3000" dirty="0"/>
              <a:t>Directly communicates with SMIS. </a:t>
            </a:r>
          </a:p>
          <a:p>
            <a:pPr lvl="1"/>
            <a:r>
              <a:rPr lang="en-US" sz="3000" dirty="0"/>
              <a:t>Can not use Internet Explorer. All other Browsers will work, except for Internet Explorer. </a:t>
            </a:r>
          </a:p>
          <a:p>
            <a:pPr lvl="1"/>
            <a:r>
              <a:rPr lang="en-US" sz="3000" dirty="0"/>
              <a:t>E Form is not made for printing and can be cumbersome to print.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SME-90 E Form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656" y="1555335"/>
            <a:ext cx="11177899" cy="5230025"/>
          </a:xfrm>
        </p:spPr>
        <p:txBody>
          <a:bodyPr/>
          <a:lstStyle/>
          <a:p>
            <a:r>
              <a:rPr lang="en-US" sz="2800" dirty="0"/>
              <a:t>Kentucky Online Gateway: </a:t>
            </a:r>
          </a:p>
          <a:p>
            <a:pPr lvl="1"/>
            <a:r>
              <a:rPr lang="en-US" sz="2400" dirty="0"/>
              <a:t>Kentucky Online Gateway is the gateway all EEC E Form applications. </a:t>
            </a:r>
          </a:p>
          <a:p>
            <a:pPr lvl="1"/>
            <a:r>
              <a:rPr lang="en-US" sz="2400" dirty="0"/>
              <a:t>Goal is to grow and obtain all EEC forms on the E Form platform. </a:t>
            </a:r>
          </a:p>
          <a:p>
            <a:pPr lvl="1"/>
            <a:r>
              <a:rPr lang="en-US" sz="2400" dirty="0">
                <a:hlinkClick r:id="rId2"/>
              </a:rPr>
              <a:t>https://kog.chfs.ky.gov/home/</a:t>
            </a:r>
            <a:r>
              <a:rPr lang="en-US" sz="2400" dirty="0"/>
              <a:t> 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Why?</a:t>
            </a:r>
          </a:p>
          <a:p>
            <a:pPr lvl="2"/>
            <a:r>
              <a:rPr lang="en-US" sz="2000" dirty="0"/>
              <a:t>E Forms and Kentucky One Stop provide more security</a:t>
            </a:r>
          </a:p>
          <a:p>
            <a:pPr lvl="2"/>
            <a:r>
              <a:rPr lang="en-US" sz="2000" dirty="0"/>
              <a:t>Web Based </a:t>
            </a:r>
          </a:p>
          <a:p>
            <a:pPr lvl="3"/>
            <a:r>
              <a:rPr lang="en-US" sz="1800" b="1" i="1" dirty="0"/>
              <a:t>Not</a:t>
            </a:r>
            <a:r>
              <a:rPr lang="en-US" sz="1800" dirty="0"/>
              <a:t> a software you have to download like the old Access version of the SME-90.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59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Online Gateway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6866"/>
            <a:ext cx="8946541" cy="4971534"/>
          </a:xfrm>
        </p:spPr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Must register and obtain username and password. </a:t>
            </a:r>
            <a:r>
              <a:rPr lang="en-US" b="1" i="1" dirty="0">
                <a:solidFill>
                  <a:prstClr val="white"/>
                </a:solidFill>
              </a:rPr>
              <a:t>You can not change the username</a:t>
            </a:r>
            <a:r>
              <a:rPr lang="en-US" dirty="0">
                <a:solidFill>
                  <a:prstClr val="white"/>
                </a:solidFill>
              </a:rPr>
              <a:t>, so please ensure log-in information is retained in your records. You can reset the password and retrieve your log-in identification if you forget it. 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en-US" dirty="0">
                <a:solidFill>
                  <a:prstClr val="white"/>
                </a:solidFill>
              </a:rPr>
              <a:t>Once you log in, the screen should look something like this: </a:t>
            </a:r>
          </a:p>
          <a:p>
            <a:endParaRPr lang="en-US" dirty="0"/>
          </a:p>
        </p:txBody>
      </p:sp>
      <p:pic>
        <p:nvPicPr>
          <p:cNvPr id="4" name="Picture 3" descr="An image depicting the post log in screen with a search bar for applications and method for sorting alphabetically. Follwee by a box for froms with 3 options: DEP, DNR, and OAH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28" y="3254263"/>
            <a:ext cx="7208108" cy="29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16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640" y="0"/>
            <a:ext cx="6966084" cy="1195754"/>
          </a:xfrm>
        </p:spPr>
        <p:txBody>
          <a:bodyPr>
            <a:noAutofit/>
          </a:bodyPr>
          <a:lstStyle/>
          <a:p>
            <a:r>
              <a:rPr lang="en-US" sz="3200" dirty="0"/>
              <a:t>Kentucky Online Gateway Cont’d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332" y="1336432"/>
            <a:ext cx="9732986" cy="186006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Simply click on DNR tab and it should direct you to the page below: </a:t>
            </a:r>
          </a:p>
          <a:p>
            <a:endParaRPr lang="en-US" sz="1600" dirty="0"/>
          </a:p>
          <a:p>
            <a:endParaRPr lang="en-US" dirty="0"/>
          </a:p>
        </p:txBody>
      </p:sp>
      <p:pic>
        <p:nvPicPr>
          <p:cNvPr id="8" name="Picture 7" descr="An image showing the screen after slecting DNR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02" y="2125362"/>
            <a:ext cx="9165584" cy="44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6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Online Gateway Cont’d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3049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you have completed your username and password, simply log in and click on the form tab: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open the form tab, you can search based upon the form name; Division Name,  or Department (DNR or DEP). </a:t>
            </a:r>
          </a:p>
          <a:p>
            <a:r>
              <a:rPr lang="en-US" dirty="0"/>
              <a:t>Once you find the SME-90, simply open by clicking the blue cross on the “add form” column.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N image showing the tabs at the side of the page. Forms is highlighted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645" y="2478827"/>
            <a:ext cx="1740505" cy="208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SME-90 E Form is available now at: </a:t>
            </a:r>
            <a:r>
              <a:rPr lang="en-US" sz="2800" dirty="0">
                <a:hlinkClick r:id="rId2"/>
              </a:rPr>
              <a:t>https://dep.gateway.ky.gov/eForms/Account/Home.aspx</a:t>
            </a:r>
            <a:r>
              <a:rPr lang="en-US" sz="2800" dirty="0"/>
              <a:t> </a:t>
            </a:r>
          </a:p>
          <a:p>
            <a:r>
              <a:rPr lang="en-US" sz="2800" dirty="0"/>
              <a:t>The third (3</a:t>
            </a:r>
            <a:r>
              <a:rPr lang="en-US" sz="2800" baseline="30000" dirty="0"/>
              <a:t>rd</a:t>
            </a:r>
            <a:r>
              <a:rPr lang="en-US" sz="2800" dirty="0"/>
              <a:t>)of 2019 is </a:t>
            </a:r>
            <a:r>
              <a:rPr lang="en-US" sz="2800" b="1" i="1" dirty="0"/>
              <a:t>optional</a:t>
            </a:r>
            <a:r>
              <a:rPr lang="en-US" sz="2800" dirty="0"/>
              <a:t> for E Form usage, but highly recommended. </a:t>
            </a:r>
          </a:p>
          <a:p>
            <a:r>
              <a:rPr lang="en-US" sz="2800" dirty="0"/>
              <a:t>Fourth (4</a:t>
            </a:r>
            <a:r>
              <a:rPr lang="en-US" sz="2800" baseline="30000" dirty="0"/>
              <a:t>th</a:t>
            </a:r>
            <a:r>
              <a:rPr lang="en-US" sz="2800" dirty="0"/>
              <a:t>)quarter data submittal of 2019, the E Form is </a:t>
            </a:r>
            <a:r>
              <a:rPr lang="en-US" sz="2800" b="1" u="sng" dirty="0"/>
              <a:t>required</a:t>
            </a:r>
            <a:r>
              <a:rPr lang="en-US" sz="2800" dirty="0"/>
              <a:t> and Regional Offices will no longer accept any other form. </a:t>
            </a:r>
          </a:p>
        </p:txBody>
      </p:sp>
    </p:spTree>
    <p:extLst>
      <p:ext uri="{BB962C8B-B14F-4D97-AF65-F5344CB8AC3E}">
        <p14:creationId xmlns:p14="http://schemas.microsoft.com/office/powerpoint/2010/main" val="422550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6034" y="1333144"/>
            <a:ext cx="10007125" cy="5452217"/>
          </a:xfrm>
        </p:spPr>
        <p:txBody>
          <a:bodyPr>
            <a:normAutofit/>
          </a:bodyPr>
          <a:lstStyle/>
          <a:p>
            <a:r>
              <a:rPr lang="en-US" dirty="0"/>
              <a:t>In the event that you have form issues, please click on the Help Center, where DNR and DEP have sections on; Frequently Asked Questions; How to Create an account for E Forms; and updated to any changes in the E Form.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SME-90 E Form does not require any download of a program. If you have working internet you can operate and maneuver the SME-90 form.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Issues: </a:t>
            </a:r>
          </a:p>
          <a:p>
            <a:pPr lvl="1"/>
            <a:r>
              <a:rPr lang="en-US" dirty="0"/>
              <a:t>Programmatic Issues: Contact Jay Cunningham, with the Division of Mine Reclamation and Enforcement</a:t>
            </a:r>
          </a:p>
          <a:p>
            <a:pPr lvl="1"/>
            <a:r>
              <a:rPr lang="en-US" dirty="0"/>
              <a:t>In the event that the website does not work, contact Jim Neal or Mike Nielsen. </a:t>
            </a:r>
          </a:p>
          <a:p>
            <a:pPr lvl="1"/>
            <a:r>
              <a:rPr lang="en-US" dirty="0"/>
              <a:t>Monitoring Point issues, contact Thomas Barbour with the Division of Mine Permits. </a:t>
            </a:r>
          </a:p>
        </p:txBody>
      </p:sp>
    </p:spTree>
    <p:extLst>
      <p:ext uri="{BB962C8B-B14F-4D97-AF65-F5344CB8AC3E}">
        <p14:creationId xmlns:p14="http://schemas.microsoft.com/office/powerpoint/2010/main" val="234993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26" y="198277"/>
            <a:ext cx="9404723" cy="835393"/>
          </a:xfrm>
        </p:spPr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05231"/>
            <a:ext cx="9130017" cy="55341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Jay Cunningham, Division of Mine Reclamation and Enforcement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Jay.Cunningham@ky.gov</a:t>
            </a:r>
            <a:endParaRPr lang="en-US" dirty="0"/>
          </a:p>
          <a:p>
            <a:pPr lvl="1"/>
            <a:r>
              <a:rPr lang="en-US" dirty="0"/>
              <a:t>Telephone: 502-782-6591</a:t>
            </a:r>
          </a:p>
          <a:p>
            <a:pPr lvl="1"/>
            <a:endParaRPr lang="en-US" dirty="0"/>
          </a:p>
          <a:p>
            <a:r>
              <a:rPr lang="en-US" dirty="0"/>
              <a:t>Division of Mine Permits: </a:t>
            </a:r>
          </a:p>
          <a:p>
            <a:pPr lvl="1"/>
            <a:r>
              <a:rPr lang="en-US" dirty="0"/>
              <a:t>Thomas Barbour, Division of Mine Permits</a:t>
            </a:r>
          </a:p>
          <a:p>
            <a:pPr lvl="2"/>
            <a:r>
              <a:rPr lang="en-US" dirty="0"/>
              <a:t>Email: </a:t>
            </a:r>
            <a:r>
              <a:rPr lang="en-US" dirty="0">
                <a:hlinkClick r:id="rId3"/>
              </a:rPr>
              <a:t>Thomas.Barbour@ky.gov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Telephone: 502-782-6549</a:t>
            </a:r>
          </a:p>
          <a:p>
            <a:pPr lvl="2"/>
            <a:endParaRPr lang="en-US" dirty="0"/>
          </a:p>
          <a:p>
            <a:r>
              <a:rPr lang="en-US" dirty="0"/>
              <a:t>Website not working contact Jim Neal or Mike Nielsen, Office of Administrative Services </a:t>
            </a:r>
          </a:p>
          <a:p>
            <a:pPr lvl="1"/>
            <a:r>
              <a:rPr lang="en-US" dirty="0"/>
              <a:t>Jim Neal</a:t>
            </a:r>
          </a:p>
          <a:p>
            <a:pPr lvl="2"/>
            <a:r>
              <a:rPr lang="en-US" dirty="0"/>
              <a:t>Email: </a:t>
            </a:r>
            <a:r>
              <a:rPr lang="en-US" dirty="0">
                <a:hlinkClick r:id="rId4"/>
              </a:rPr>
              <a:t>Jim.Neal@ky.gov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Telephone 502-782-6424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Mike Nielsen</a:t>
            </a:r>
          </a:p>
          <a:p>
            <a:pPr lvl="2"/>
            <a:r>
              <a:rPr lang="en-US" dirty="0"/>
              <a:t>  Email: </a:t>
            </a:r>
            <a:r>
              <a:rPr lang="en-US" dirty="0">
                <a:hlinkClick r:id="rId5"/>
              </a:rPr>
              <a:t>Michael.Nielsen@ky.gov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Telephone: 502-782-6427</a:t>
            </a:r>
          </a:p>
        </p:txBody>
      </p:sp>
    </p:spTree>
    <p:extLst>
      <p:ext uri="{BB962C8B-B14F-4D97-AF65-F5344CB8AC3E}">
        <p14:creationId xmlns:p14="http://schemas.microsoft.com/office/powerpoint/2010/main" val="115786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o8x xmlns="4d2fae40-3227-480b-8675-41e15e7ba438">22</go8x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5E3327A2F6BC46A6FFEEAF1E9BDF97" ma:contentTypeVersion="2" ma:contentTypeDescription="Create a new document." ma:contentTypeScope="" ma:versionID="3ddd164059ed3c86a577988ea05da540">
  <xsd:schema xmlns:xsd="http://www.w3.org/2001/XMLSchema" xmlns:xs="http://www.w3.org/2001/XMLSchema" xmlns:p="http://schemas.microsoft.com/office/2006/metadata/properties" xmlns:ns2="4d2fae40-3227-480b-8675-41e15e7ba438" xmlns:ns3="e309d946-9fb8-48a3-ae4d-f86d881f4691" targetNamespace="http://schemas.microsoft.com/office/2006/metadata/properties" ma:root="true" ma:fieldsID="01f8d18beba0d266fa17fbd426f8ed91" ns2:_="" ns3:_="">
    <xsd:import namespace="4d2fae40-3227-480b-8675-41e15e7ba438"/>
    <xsd:import namespace="e309d946-9fb8-48a3-ae4d-f86d881f4691"/>
    <xsd:element name="properties">
      <xsd:complexType>
        <xsd:sequence>
          <xsd:element name="documentManagement">
            <xsd:complexType>
              <xsd:all>
                <xsd:element ref="ns2:go8x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fae40-3227-480b-8675-41e15e7ba438" elementFormDefault="qualified">
    <xsd:import namespace="http://schemas.microsoft.com/office/2006/documentManagement/types"/>
    <xsd:import namespace="http://schemas.microsoft.com/office/infopath/2007/PartnerControls"/>
    <xsd:element name="go8x" ma:index="8" nillable="true" ma:displayName="Order" ma:internalName="go8x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09d946-9fb8-48a3-ae4d-f86d881f469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867BBC-5CEE-4003-B067-373609257E5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DC6009-FD43-4A8B-83FF-F29D6094CE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671759-119A-4762-A7F0-B15A081BB6A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1131</TotalTime>
  <Words>722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SME-90 E Form Training </vt:lpstr>
      <vt:lpstr>SME-90 E Form Differences </vt:lpstr>
      <vt:lpstr>How does the SME-90 E Form Work?</vt:lpstr>
      <vt:lpstr>Kentucky Online Gateway </vt:lpstr>
      <vt:lpstr>Kentucky Online Gateway Cont’d</vt:lpstr>
      <vt:lpstr>Kentucky Online Gateway Cont’d (2)</vt:lpstr>
      <vt:lpstr>Implementation </vt:lpstr>
      <vt:lpstr>Questions?</vt:lpstr>
      <vt:lpstr>Contact Information 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SME-90 E Form Training</dc:title>
  <dc:creator>Cunningham, Jay J (EEC)</dc:creator>
  <cp:lastModifiedBy>Lemmon, Zach R (EEC)</cp:lastModifiedBy>
  <cp:revision>54</cp:revision>
  <cp:lastPrinted>2019-02-18T19:49:58Z</cp:lastPrinted>
  <dcterms:created xsi:type="dcterms:W3CDTF">2018-12-13T18:20:24Z</dcterms:created>
  <dcterms:modified xsi:type="dcterms:W3CDTF">2026-02-12T17:34:45Z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0x010100EC5E3327A2F6BC46A6FFEEAF1E9BDF97</vt:lpwstr>
  </property>
</Properties>
</file>